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5"/>
  </p:notesMasterIdLst>
  <p:sldIdLst>
    <p:sldId id="256" r:id="rId3"/>
    <p:sldId id="274" r:id="rId4"/>
    <p:sldId id="269" r:id="rId5"/>
    <p:sldId id="268" r:id="rId6"/>
    <p:sldId id="257" r:id="rId7"/>
    <p:sldId id="271" r:id="rId8"/>
    <p:sldId id="272" r:id="rId9"/>
    <p:sldId id="273" r:id="rId10"/>
    <p:sldId id="264" r:id="rId11"/>
    <p:sldId id="270" r:id="rId12"/>
    <p:sldId id="259" r:id="rId13"/>
    <p:sldId id="265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A5ED5589-0AF0-495F-9DBE-61B0EFE383D3}">
          <p14:sldIdLst>
            <p14:sldId id="256"/>
            <p14:sldId id="274"/>
            <p14:sldId id="269"/>
            <p14:sldId id="268"/>
            <p14:sldId id="257"/>
            <p14:sldId id="271"/>
            <p14:sldId id="272"/>
            <p14:sldId id="273"/>
            <p14:sldId id="264"/>
            <p14:sldId id="270"/>
            <p14:sldId id="259"/>
          </p14:sldIdLst>
        </p14:section>
        <p14:section name="未命名的章節" id="{439C4E8A-5CAA-40ED-8236-4B0A3F9FD160}">
          <p14:sldIdLst>
            <p14:sldId id="265"/>
          </p14:sldIdLst>
        </p14:section>
      </p14:sectionLst>
    </p:ex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sus" initials="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363636"/>
    <a:srgbClr val="2B2B2B"/>
    <a:srgbClr val="2582C6"/>
    <a:srgbClr val="FF66CC"/>
    <a:srgbClr val="020007"/>
    <a:srgbClr val="101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3" autoAdjust="0"/>
    <p:restoredTop sz="94660"/>
  </p:normalViewPr>
  <p:slideViewPr>
    <p:cSldViewPr snapToGrid="0">
      <p:cViewPr>
        <p:scale>
          <a:sx n="100" d="100"/>
          <a:sy n="100" d="100"/>
        </p:scale>
        <p:origin x="-978" y="-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77B28B-147A-4F82-8E91-C42F4B7D34A5}" type="doc">
      <dgm:prSet loTypeId="urn:microsoft.com/office/officeart/2005/8/layout/gear1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zh-TW" altLang="en-US"/>
        </a:p>
      </dgm:t>
    </dgm:pt>
    <dgm:pt modelId="{167A6B64-45FC-418A-99C9-EB57F5E74A1F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活用</a:t>
          </a:r>
          <a:endParaRPr lang="en-US" altLang="zh-TW" sz="36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spcAft>
              <a:spcPts val="0"/>
            </a:spcAft>
          </a:pPr>
          <a:r>
            <a:rPr lang="zh-TW" alt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投資軟體</a:t>
          </a:r>
          <a:endParaRPr lang="zh-TW" altLang="en-US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C105385-15DF-4094-8AC5-668DE88731E0}" type="parTrans" cxnId="{B592E266-F28D-4494-ACED-7F37FB010011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4CFCCA-0BC2-4C82-9D6C-84CAF6758060}" type="sibTrans" cxnId="{B592E266-F28D-4494-ACED-7F37FB010011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233E13-6E71-42FA-B295-9A50EBC9642C}">
      <dgm:prSet phldrT="[文字]" custT="1"/>
      <dgm:spPr/>
      <dgm:t>
        <a:bodyPr/>
        <a:lstStyle/>
        <a:p>
          <a:r>
            <a:rPr lang="zh-TW" alt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實際學習</a:t>
          </a:r>
          <a:r>
            <a:rPr lang="zh-TW" alt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投資</a:t>
          </a:r>
          <a:endParaRPr lang="zh-TW" alt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AF3196-5B39-4289-9D72-4597BECCEA5A}" type="parTrans" cxnId="{C0BAB49B-EBBA-4DA7-9E80-B2BF755F366E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95B6D5-CCC8-4F64-AC70-3CD6BA98EEAB}" type="sibTrans" cxnId="{C0BAB49B-EBBA-4DA7-9E80-B2BF755F366E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9124AE-33D4-4A09-8705-24068D11A538}">
      <dgm:prSet phldrT="[文字]" custT="1"/>
      <dgm:spPr/>
      <dgm:t>
        <a:bodyPr/>
        <a:lstStyle/>
        <a:p>
          <a:r>
            <a:rPr lang="zh-TW" altLang="en-US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粉絲團</a:t>
          </a:r>
          <a:r>
            <a:rPr lang="zh-TW" alt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經營</a:t>
          </a:r>
          <a:endParaRPr lang="zh-TW" altLang="en-US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2F63D1-2963-463D-ABF7-D43342E2C291}" type="parTrans" cxnId="{48AF9192-D2B7-48A0-BD46-63495006C413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82A44A-1F24-44E1-8A56-16470944B43F}" type="sibTrans" cxnId="{48AF9192-D2B7-48A0-BD46-63495006C413}">
      <dgm:prSet/>
      <dgm:spPr/>
      <dgm:t>
        <a:bodyPr/>
        <a:lstStyle/>
        <a:p>
          <a:endParaRPr lang="zh-TW" altLang="en-US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F0B73E1-58A0-40E0-99E5-7A98BA9160D4}">
      <dgm:prSet phldrT="[文字]"/>
      <dgm:spPr/>
      <dgm:t>
        <a:bodyPr/>
        <a:lstStyle/>
        <a:p>
          <a:endParaRPr lang="zh-TW" altLang="en-US"/>
        </a:p>
      </dgm:t>
    </dgm:pt>
    <dgm:pt modelId="{E1413B3E-8608-4FF0-A8F5-93E82A016F3F}" type="sibTrans" cxnId="{5624347F-EB35-420F-A4C7-DAF350816313}">
      <dgm:prSet/>
      <dgm:spPr/>
      <dgm:t>
        <a:bodyPr/>
        <a:lstStyle/>
        <a:p>
          <a:endParaRPr lang="zh-TW" altLang="en-US"/>
        </a:p>
      </dgm:t>
    </dgm:pt>
    <dgm:pt modelId="{95B687CE-A046-4645-8D2C-E3C3EC73442D}" type="parTrans" cxnId="{5624347F-EB35-420F-A4C7-DAF350816313}">
      <dgm:prSet/>
      <dgm:spPr/>
      <dgm:t>
        <a:bodyPr/>
        <a:lstStyle/>
        <a:p>
          <a:endParaRPr lang="zh-TW" altLang="en-US"/>
        </a:p>
      </dgm:t>
    </dgm:pt>
    <dgm:pt modelId="{7A63E804-EA42-4DF3-B2C0-B9727A059404}" type="pres">
      <dgm:prSet presAssocID="{8877B28B-147A-4F82-8E91-C42F4B7D34A5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981EB93-D605-4F2F-ADE3-B995840DB90C}" type="pres">
      <dgm:prSet presAssocID="{167A6B64-45FC-418A-99C9-EB57F5E74A1F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E3BB9F5-5166-4576-B334-67611B6318AB}" type="pres">
      <dgm:prSet presAssocID="{167A6B64-45FC-418A-99C9-EB57F5E74A1F}" presName="gear1srcNode" presStyleLbl="node1" presStyleIdx="0" presStyleCnt="3"/>
      <dgm:spPr/>
      <dgm:t>
        <a:bodyPr/>
        <a:lstStyle/>
        <a:p>
          <a:endParaRPr lang="zh-TW" altLang="en-US"/>
        </a:p>
      </dgm:t>
    </dgm:pt>
    <dgm:pt modelId="{6649925E-D81F-4645-9219-2BC8145E246E}" type="pres">
      <dgm:prSet presAssocID="{167A6B64-45FC-418A-99C9-EB57F5E74A1F}" presName="gear1dstNode" presStyleLbl="node1" presStyleIdx="0" presStyleCnt="3"/>
      <dgm:spPr/>
      <dgm:t>
        <a:bodyPr/>
        <a:lstStyle/>
        <a:p>
          <a:endParaRPr lang="zh-TW" altLang="en-US"/>
        </a:p>
      </dgm:t>
    </dgm:pt>
    <dgm:pt modelId="{A56582F5-06AE-44CA-AD10-6B3B6EF75BEA}" type="pres">
      <dgm:prSet presAssocID="{31233E13-6E71-42FA-B295-9A50EBC9642C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B32150E-5A31-41F8-8777-47BE5815956C}" type="pres">
      <dgm:prSet presAssocID="{31233E13-6E71-42FA-B295-9A50EBC9642C}" presName="gear2srcNode" presStyleLbl="node1" presStyleIdx="1" presStyleCnt="3"/>
      <dgm:spPr/>
      <dgm:t>
        <a:bodyPr/>
        <a:lstStyle/>
        <a:p>
          <a:endParaRPr lang="zh-TW" altLang="en-US"/>
        </a:p>
      </dgm:t>
    </dgm:pt>
    <dgm:pt modelId="{F4ED9C2E-D19B-4F4E-8903-60114C7C6D69}" type="pres">
      <dgm:prSet presAssocID="{31233E13-6E71-42FA-B295-9A50EBC9642C}" presName="gear2dstNode" presStyleLbl="node1" presStyleIdx="1" presStyleCnt="3"/>
      <dgm:spPr/>
      <dgm:t>
        <a:bodyPr/>
        <a:lstStyle/>
        <a:p>
          <a:endParaRPr lang="zh-TW" altLang="en-US"/>
        </a:p>
      </dgm:t>
    </dgm:pt>
    <dgm:pt modelId="{5BC20DE4-DAF1-47E5-BC81-23FE24FC2AA8}" type="pres">
      <dgm:prSet presAssocID="{999124AE-33D4-4A09-8705-24068D11A538}" presName="gear3" presStyleLbl="node1" presStyleIdx="2" presStyleCnt="3"/>
      <dgm:spPr/>
      <dgm:t>
        <a:bodyPr/>
        <a:lstStyle/>
        <a:p>
          <a:endParaRPr lang="zh-TW" altLang="en-US"/>
        </a:p>
      </dgm:t>
    </dgm:pt>
    <dgm:pt modelId="{C5EB2BD1-D299-4B09-B911-8FCF7EA89FD3}" type="pres">
      <dgm:prSet presAssocID="{999124AE-33D4-4A09-8705-24068D11A538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5961816-0479-4DD3-A624-34B689CFC2AF}" type="pres">
      <dgm:prSet presAssocID="{999124AE-33D4-4A09-8705-24068D11A538}" presName="gear3srcNode" presStyleLbl="node1" presStyleIdx="2" presStyleCnt="3"/>
      <dgm:spPr/>
      <dgm:t>
        <a:bodyPr/>
        <a:lstStyle/>
        <a:p>
          <a:endParaRPr lang="zh-TW" altLang="en-US"/>
        </a:p>
      </dgm:t>
    </dgm:pt>
    <dgm:pt modelId="{B4BC42A7-E6A6-40F5-BE17-81D3DE154F69}" type="pres">
      <dgm:prSet presAssocID="{999124AE-33D4-4A09-8705-24068D11A538}" presName="gear3dstNode" presStyleLbl="node1" presStyleIdx="2" presStyleCnt="3"/>
      <dgm:spPr/>
      <dgm:t>
        <a:bodyPr/>
        <a:lstStyle/>
        <a:p>
          <a:endParaRPr lang="zh-TW" altLang="en-US"/>
        </a:p>
      </dgm:t>
    </dgm:pt>
    <dgm:pt modelId="{AD74C373-9D56-4562-BCC1-8515EC218231}" type="pres">
      <dgm:prSet presAssocID="{C14CFCCA-0BC2-4C82-9D6C-84CAF6758060}" presName="connector1" presStyleLbl="sibTrans2D1" presStyleIdx="0" presStyleCnt="3"/>
      <dgm:spPr/>
      <dgm:t>
        <a:bodyPr/>
        <a:lstStyle/>
        <a:p>
          <a:endParaRPr lang="zh-TW" altLang="en-US"/>
        </a:p>
      </dgm:t>
    </dgm:pt>
    <dgm:pt modelId="{30DD5E74-B1BD-477B-AC67-671C261EEB9F}" type="pres">
      <dgm:prSet presAssocID="{6695B6D5-CCC8-4F64-AC70-3CD6BA98EEAB}" presName="connector2" presStyleLbl="sibTrans2D1" presStyleIdx="1" presStyleCnt="3"/>
      <dgm:spPr/>
      <dgm:t>
        <a:bodyPr/>
        <a:lstStyle/>
        <a:p>
          <a:endParaRPr lang="zh-TW" altLang="en-US"/>
        </a:p>
      </dgm:t>
    </dgm:pt>
    <dgm:pt modelId="{D5CF33F6-B49F-47D0-9398-226364AA4E22}" type="pres">
      <dgm:prSet presAssocID="{B082A44A-1F24-44E1-8A56-16470944B43F}" presName="connector3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FB7AD8BD-5E55-462C-8903-81E6C4106637}" type="presOf" srcId="{31233E13-6E71-42FA-B295-9A50EBC9642C}" destId="{0B32150E-5A31-41F8-8777-47BE5815956C}" srcOrd="1" destOrd="0" presId="urn:microsoft.com/office/officeart/2005/8/layout/gear1"/>
    <dgm:cxn modelId="{67B6FC2B-9E84-47AD-95DB-D3262FB8F5F5}" type="presOf" srcId="{6695B6D5-CCC8-4F64-AC70-3CD6BA98EEAB}" destId="{30DD5E74-B1BD-477B-AC67-671C261EEB9F}" srcOrd="0" destOrd="0" presId="urn:microsoft.com/office/officeart/2005/8/layout/gear1"/>
    <dgm:cxn modelId="{73104054-3EDA-4B86-AD18-DE3B4F4DF733}" type="presOf" srcId="{31233E13-6E71-42FA-B295-9A50EBC9642C}" destId="{F4ED9C2E-D19B-4F4E-8903-60114C7C6D69}" srcOrd="2" destOrd="0" presId="urn:microsoft.com/office/officeart/2005/8/layout/gear1"/>
    <dgm:cxn modelId="{B90BC576-3151-4BFC-B0C4-AC5B0A2A1E86}" type="presOf" srcId="{167A6B64-45FC-418A-99C9-EB57F5E74A1F}" destId="{5E3BB9F5-5166-4576-B334-67611B6318AB}" srcOrd="1" destOrd="0" presId="urn:microsoft.com/office/officeart/2005/8/layout/gear1"/>
    <dgm:cxn modelId="{3B85F3B4-3C3D-4451-82A8-A69F05B06BA4}" type="presOf" srcId="{31233E13-6E71-42FA-B295-9A50EBC9642C}" destId="{A56582F5-06AE-44CA-AD10-6B3B6EF75BEA}" srcOrd="0" destOrd="0" presId="urn:microsoft.com/office/officeart/2005/8/layout/gear1"/>
    <dgm:cxn modelId="{08B80D39-07CA-464F-B8CD-FC78DF1595F2}" type="presOf" srcId="{999124AE-33D4-4A09-8705-24068D11A538}" destId="{C5961816-0479-4DD3-A624-34B689CFC2AF}" srcOrd="2" destOrd="0" presId="urn:microsoft.com/office/officeart/2005/8/layout/gear1"/>
    <dgm:cxn modelId="{03442EF8-17E9-434A-AEE0-7C8F719F3B0B}" type="presOf" srcId="{999124AE-33D4-4A09-8705-24068D11A538}" destId="{B4BC42A7-E6A6-40F5-BE17-81D3DE154F69}" srcOrd="3" destOrd="0" presId="urn:microsoft.com/office/officeart/2005/8/layout/gear1"/>
    <dgm:cxn modelId="{566166B5-50FE-49B3-BB78-87A943D1618C}" type="presOf" srcId="{999124AE-33D4-4A09-8705-24068D11A538}" destId="{5BC20DE4-DAF1-47E5-BC81-23FE24FC2AA8}" srcOrd="0" destOrd="0" presId="urn:microsoft.com/office/officeart/2005/8/layout/gear1"/>
    <dgm:cxn modelId="{48AF9192-D2B7-48A0-BD46-63495006C413}" srcId="{8877B28B-147A-4F82-8E91-C42F4B7D34A5}" destId="{999124AE-33D4-4A09-8705-24068D11A538}" srcOrd="2" destOrd="0" parTransId="{442F63D1-2963-463D-ABF7-D43342E2C291}" sibTransId="{B082A44A-1F24-44E1-8A56-16470944B43F}"/>
    <dgm:cxn modelId="{5C3015B4-4655-4432-9D58-942DEE82C5A4}" type="presOf" srcId="{167A6B64-45FC-418A-99C9-EB57F5E74A1F}" destId="{6649925E-D81F-4645-9219-2BC8145E246E}" srcOrd="2" destOrd="0" presId="urn:microsoft.com/office/officeart/2005/8/layout/gear1"/>
    <dgm:cxn modelId="{57C08F9D-ED49-4666-8D24-8FAA9D41C4BD}" type="presOf" srcId="{167A6B64-45FC-418A-99C9-EB57F5E74A1F}" destId="{5981EB93-D605-4F2F-ADE3-B995840DB90C}" srcOrd="0" destOrd="0" presId="urn:microsoft.com/office/officeart/2005/8/layout/gear1"/>
    <dgm:cxn modelId="{5D7B3557-F291-4AC5-A53F-0832A75DC3EE}" type="presOf" srcId="{8877B28B-147A-4F82-8E91-C42F4B7D34A5}" destId="{7A63E804-EA42-4DF3-B2C0-B9727A059404}" srcOrd="0" destOrd="0" presId="urn:microsoft.com/office/officeart/2005/8/layout/gear1"/>
    <dgm:cxn modelId="{F12D1693-D638-413F-8B09-4B9F96FA32FE}" type="presOf" srcId="{999124AE-33D4-4A09-8705-24068D11A538}" destId="{C5EB2BD1-D299-4B09-B911-8FCF7EA89FD3}" srcOrd="1" destOrd="0" presId="urn:microsoft.com/office/officeart/2005/8/layout/gear1"/>
    <dgm:cxn modelId="{B592E266-F28D-4494-ACED-7F37FB010011}" srcId="{8877B28B-147A-4F82-8E91-C42F4B7D34A5}" destId="{167A6B64-45FC-418A-99C9-EB57F5E74A1F}" srcOrd="0" destOrd="0" parTransId="{DC105385-15DF-4094-8AC5-668DE88731E0}" sibTransId="{C14CFCCA-0BC2-4C82-9D6C-84CAF6758060}"/>
    <dgm:cxn modelId="{1D7B8D37-C04A-462C-8FB4-EE034D3DACA5}" type="presOf" srcId="{B082A44A-1F24-44E1-8A56-16470944B43F}" destId="{D5CF33F6-B49F-47D0-9398-226364AA4E22}" srcOrd="0" destOrd="0" presId="urn:microsoft.com/office/officeart/2005/8/layout/gear1"/>
    <dgm:cxn modelId="{C0BAB49B-EBBA-4DA7-9E80-B2BF755F366E}" srcId="{8877B28B-147A-4F82-8E91-C42F4B7D34A5}" destId="{31233E13-6E71-42FA-B295-9A50EBC9642C}" srcOrd="1" destOrd="0" parTransId="{2BAF3196-5B39-4289-9D72-4597BECCEA5A}" sibTransId="{6695B6D5-CCC8-4F64-AC70-3CD6BA98EEAB}"/>
    <dgm:cxn modelId="{5624347F-EB35-420F-A4C7-DAF350816313}" srcId="{8877B28B-147A-4F82-8E91-C42F4B7D34A5}" destId="{DF0B73E1-58A0-40E0-99E5-7A98BA9160D4}" srcOrd="3" destOrd="0" parTransId="{95B687CE-A046-4645-8D2C-E3C3EC73442D}" sibTransId="{E1413B3E-8608-4FF0-A8F5-93E82A016F3F}"/>
    <dgm:cxn modelId="{3A8D1BFB-3731-4254-AA57-803C6E5D9DF7}" type="presOf" srcId="{C14CFCCA-0BC2-4C82-9D6C-84CAF6758060}" destId="{AD74C373-9D56-4562-BCC1-8515EC218231}" srcOrd="0" destOrd="0" presId="urn:microsoft.com/office/officeart/2005/8/layout/gear1"/>
    <dgm:cxn modelId="{65C7B60E-88A9-4FB7-B587-70B700979A51}" type="presParOf" srcId="{7A63E804-EA42-4DF3-B2C0-B9727A059404}" destId="{5981EB93-D605-4F2F-ADE3-B995840DB90C}" srcOrd="0" destOrd="0" presId="urn:microsoft.com/office/officeart/2005/8/layout/gear1"/>
    <dgm:cxn modelId="{2EC6E35C-C36E-4457-94F7-A9ED0E3750E5}" type="presParOf" srcId="{7A63E804-EA42-4DF3-B2C0-B9727A059404}" destId="{5E3BB9F5-5166-4576-B334-67611B6318AB}" srcOrd="1" destOrd="0" presId="urn:microsoft.com/office/officeart/2005/8/layout/gear1"/>
    <dgm:cxn modelId="{5C899AB0-3DEB-4FC6-B621-42A9F60326B4}" type="presParOf" srcId="{7A63E804-EA42-4DF3-B2C0-B9727A059404}" destId="{6649925E-D81F-4645-9219-2BC8145E246E}" srcOrd="2" destOrd="0" presId="urn:microsoft.com/office/officeart/2005/8/layout/gear1"/>
    <dgm:cxn modelId="{297DB1C7-E1A3-4CB6-A5A2-7976D42E18F5}" type="presParOf" srcId="{7A63E804-EA42-4DF3-B2C0-B9727A059404}" destId="{A56582F5-06AE-44CA-AD10-6B3B6EF75BEA}" srcOrd="3" destOrd="0" presId="urn:microsoft.com/office/officeart/2005/8/layout/gear1"/>
    <dgm:cxn modelId="{40504F28-FD34-477C-BFA7-C98BBEE18CEE}" type="presParOf" srcId="{7A63E804-EA42-4DF3-B2C0-B9727A059404}" destId="{0B32150E-5A31-41F8-8777-47BE5815956C}" srcOrd="4" destOrd="0" presId="urn:microsoft.com/office/officeart/2005/8/layout/gear1"/>
    <dgm:cxn modelId="{E94BD734-FA7D-431D-BDA5-D537263F14BD}" type="presParOf" srcId="{7A63E804-EA42-4DF3-B2C0-B9727A059404}" destId="{F4ED9C2E-D19B-4F4E-8903-60114C7C6D69}" srcOrd="5" destOrd="0" presId="urn:microsoft.com/office/officeart/2005/8/layout/gear1"/>
    <dgm:cxn modelId="{019A7A10-F4C8-4EFB-B741-25DEA03D1EE6}" type="presParOf" srcId="{7A63E804-EA42-4DF3-B2C0-B9727A059404}" destId="{5BC20DE4-DAF1-47E5-BC81-23FE24FC2AA8}" srcOrd="6" destOrd="0" presId="urn:microsoft.com/office/officeart/2005/8/layout/gear1"/>
    <dgm:cxn modelId="{EE926B3A-8CE5-471B-9F27-B73926EEF2C7}" type="presParOf" srcId="{7A63E804-EA42-4DF3-B2C0-B9727A059404}" destId="{C5EB2BD1-D299-4B09-B911-8FCF7EA89FD3}" srcOrd="7" destOrd="0" presId="urn:microsoft.com/office/officeart/2005/8/layout/gear1"/>
    <dgm:cxn modelId="{7E2E3CCE-1B21-48C6-996F-636530267894}" type="presParOf" srcId="{7A63E804-EA42-4DF3-B2C0-B9727A059404}" destId="{C5961816-0479-4DD3-A624-34B689CFC2AF}" srcOrd="8" destOrd="0" presId="urn:microsoft.com/office/officeart/2005/8/layout/gear1"/>
    <dgm:cxn modelId="{28C5E80D-A5F6-4EF9-BEC7-EEF1ADF21030}" type="presParOf" srcId="{7A63E804-EA42-4DF3-B2C0-B9727A059404}" destId="{B4BC42A7-E6A6-40F5-BE17-81D3DE154F69}" srcOrd="9" destOrd="0" presId="urn:microsoft.com/office/officeart/2005/8/layout/gear1"/>
    <dgm:cxn modelId="{1261115B-FA8A-411F-92BD-E6AB739CE859}" type="presParOf" srcId="{7A63E804-EA42-4DF3-B2C0-B9727A059404}" destId="{AD74C373-9D56-4562-BCC1-8515EC218231}" srcOrd="10" destOrd="0" presId="urn:microsoft.com/office/officeart/2005/8/layout/gear1"/>
    <dgm:cxn modelId="{7694ED05-017C-4360-AC59-C4120E101AD4}" type="presParOf" srcId="{7A63E804-EA42-4DF3-B2C0-B9727A059404}" destId="{30DD5E74-B1BD-477B-AC67-671C261EEB9F}" srcOrd="11" destOrd="0" presId="urn:microsoft.com/office/officeart/2005/8/layout/gear1"/>
    <dgm:cxn modelId="{64F7ED6E-7B4F-4CD5-841B-69D2A2C5724B}" type="presParOf" srcId="{7A63E804-EA42-4DF3-B2C0-B9727A059404}" destId="{D5CF33F6-B49F-47D0-9398-226364AA4E22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81EB93-D605-4F2F-ADE3-B995840DB90C}">
      <dsp:nvSpPr>
        <dsp:cNvPr id="0" name=""/>
        <dsp:cNvSpPr/>
      </dsp:nvSpPr>
      <dsp:spPr>
        <a:xfrm>
          <a:off x="2844800" y="1828800"/>
          <a:ext cx="2235200" cy="2235200"/>
        </a:xfrm>
        <a:prstGeom prst="gear9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活用</a:t>
          </a:r>
          <a:endParaRPr lang="en-US" altLang="zh-TW" sz="36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投資軟體</a:t>
          </a:r>
          <a:endParaRPr lang="zh-TW" altLang="en-US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94175" y="2352385"/>
        <a:ext cx="1336450" cy="1148939"/>
      </dsp:txXfrm>
    </dsp:sp>
    <dsp:sp modelId="{A56582F5-06AE-44CA-AD10-6B3B6EF75BEA}">
      <dsp:nvSpPr>
        <dsp:cNvPr id="0" name=""/>
        <dsp:cNvSpPr/>
      </dsp:nvSpPr>
      <dsp:spPr>
        <a:xfrm>
          <a:off x="1544320" y="1300480"/>
          <a:ext cx="1625600" cy="1625600"/>
        </a:xfrm>
        <a:prstGeom prst="gear6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實際學習</a:t>
          </a:r>
          <a:r>
            <a:rPr lang="zh-TW" alt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投資</a:t>
          </a:r>
          <a:endParaRPr lang="zh-TW" alt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53570" y="1712203"/>
        <a:ext cx="807100" cy="802154"/>
      </dsp:txXfrm>
    </dsp:sp>
    <dsp:sp modelId="{5BC20DE4-DAF1-47E5-BC81-23FE24FC2AA8}">
      <dsp:nvSpPr>
        <dsp:cNvPr id="0" name=""/>
        <dsp:cNvSpPr/>
      </dsp:nvSpPr>
      <dsp:spPr>
        <a:xfrm rot="20700000">
          <a:off x="2454821" y="178981"/>
          <a:ext cx="1592756" cy="1592756"/>
        </a:xfrm>
        <a:prstGeom prst="gear6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粉絲團</a:t>
          </a:r>
          <a:r>
            <a:rPr lang="zh-TW" altLang="en-US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經營</a:t>
          </a:r>
          <a:endParaRPr lang="zh-TW" altLang="en-US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20700000">
        <a:off x="2804160" y="528320"/>
        <a:ext cx="894080" cy="894080"/>
      </dsp:txXfrm>
    </dsp:sp>
    <dsp:sp modelId="{AD74C373-9D56-4562-BCC1-8515EC218231}">
      <dsp:nvSpPr>
        <dsp:cNvPr id="0" name=""/>
        <dsp:cNvSpPr/>
      </dsp:nvSpPr>
      <dsp:spPr>
        <a:xfrm>
          <a:off x="2671505" y="1492320"/>
          <a:ext cx="2861056" cy="2861056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DD5E74-B1BD-477B-AC67-671C261EEB9F}">
      <dsp:nvSpPr>
        <dsp:cNvPr id="0" name=""/>
        <dsp:cNvSpPr/>
      </dsp:nvSpPr>
      <dsp:spPr>
        <a:xfrm>
          <a:off x="1256429" y="9413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5CF33F6-B49F-47D0-9398-226364AA4E22}">
      <dsp:nvSpPr>
        <dsp:cNvPr id="0" name=""/>
        <dsp:cNvSpPr/>
      </dsp:nvSpPr>
      <dsp:spPr>
        <a:xfrm>
          <a:off x="2086400" y="-1693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7882F-08D8-440D-B220-27F9296404B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1EE59C-3B2D-4513-AC46-7C0CA58BB2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8017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预览及使用此模板前先下载英文</a:t>
            </a:r>
            <a:r>
              <a:rPr lang="en-US" altLang="zh-CN" dirty="0" smtClean="0"/>
              <a:t>Segoe Script</a:t>
            </a:r>
            <a:r>
              <a:rPr lang="zh-CN" altLang="en-US" smtClean="0"/>
              <a:t>、中文新蒂小丸子小学版字体，预览效果会更加美观！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1EE59C-3B2D-4513-AC46-7C0CA58BB25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9277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4985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B0B2-25C2-465E-A81B-CA14DF5CFA1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194516-FBE1-40B2-A8ED-8D98997B7A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4579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B0B2-25C2-465E-A81B-CA14DF5CFA1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194516-FBE1-40B2-A8ED-8D98997B7A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20929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8570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62723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96640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0802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25004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82814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708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9578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843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8387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26484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0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93619" y="95911"/>
            <a:ext cx="11927745" cy="6673598"/>
            <a:chOff x="93619" y="95911"/>
            <a:chExt cx="11927745" cy="6673598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6200000">
              <a:off x="4691988" y="-4117215"/>
              <a:ext cx="2790000" cy="11463751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5400000">
              <a:off x="4632995" y="-577603"/>
              <a:ext cx="2790000" cy="11463751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4630114" y="-4381590"/>
              <a:ext cx="2913750" cy="11868751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5400000">
              <a:off x="4571120" y="-621742"/>
              <a:ext cx="2913750" cy="118687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4553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B0B2-25C2-465E-A81B-CA14DF5CFA1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194516-FBE1-40B2-A8ED-8D98997B7A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8119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B0B2-25C2-465E-A81B-CA14DF5CFA1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194516-FBE1-40B2-A8ED-8D98997B7A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5868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B0B2-25C2-465E-A81B-CA14DF5CFA1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194516-FBE1-40B2-A8ED-8D98997B7A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091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B0B2-25C2-465E-A81B-CA14DF5CFA1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194516-FBE1-40B2-A8ED-8D98997B7A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1104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B0B2-25C2-465E-A81B-CA14DF5CFA1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194516-FBE1-40B2-A8ED-8D98997B7A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411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41B0B2-25C2-465E-A81B-CA14DF5CFA1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194516-FBE1-40B2-A8ED-8D98997B7A5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4347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363636"/>
            </a:gs>
            <a:gs pos="37000">
              <a:srgbClr val="2B2B2B"/>
            </a:gs>
            <a:gs pos="86000">
              <a:srgbClr val="101010"/>
            </a:gs>
            <a:gs pos="100000">
              <a:srgbClr val="020007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5" y="94763"/>
            <a:ext cx="12076670" cy="6652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28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82179-7A7F-4507-838F-34E6725D380A}" type="datetimeFigureOut">
              <a:rPr lang="zh-CN" altLang="en-US" smtClean="0"/>
              <a:t>2016/4/28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E9C27-B4C9-4DBD-8EEA-F4860EEA00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125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rebecca@cmoney.com.tw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cmy.tw/004x87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2770945" y="2859425"/>
            <a:ext cx="6531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800" dirty="0" err="1" smtClean="0">
                <a:solidFill>
                  <a:schemeClr val="bg1"/>
                </a:solidFill>
                <a:latin typeface="Segoe Script" panose="020B0504020000000003" pitchFamily="34" charset="0"/>
              </a:rPr>
              <a:t>CMoney</a:t>
            </a:r>
            <a:endParaRPr kumimoji="1" lang="en-US" altLang="zh-CN" sz="4800" dirty="0" smtClean="0">
              <a:solidFill>
                <a:schemeClr val="bg1"/>
              </a:solidFill>
              <a:latin typeface="Segoe Script" panose="020B0504020000000003" pitchFamily="34" charset="0"/>
            </a:endParaRPr>
          </a:p>
          <a:p>
            <a:pPr algn="ctr"/>
            <a:r>
              <a:rPr kumimoji="1" lang="en-US" altLang="zh-TW" sz="4800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2016</a:t>
            </a:r>
            <a:r>
              <a:rPr kumimoji="1" lang="zh-TW" altLang="en-US" sz="4800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 </a:t>
            </a:r>
            <a:r>
              <a:rPr kumimoji="1" lang="zh-TW" alt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haroni" panose="02010803020104030203" pitchFamily="2" charset="-79"/>
              </a:rPr>
              <a:t>實習生</a:t>
            </a:r>
            <a:r>
              <a:rPr kumimoji="1" lang="zh-TW" altLang="en-US" sz="4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haroni" panose="02010803020104030203" pitchFamily="2" charset="-79"/>
              </a:rPr>
              <a:t>計畫</a:t>
            </a:r>
            <a:endParaRPr kumimoji="1" lang="en-US" altLang="zh-CN" sz="4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haroni" panose="02010803020104030203" pitchFamily="2" charset="-79"/>
            </a:endParaRPr>
          </a:p>
          <a:p>
            <a:pPr algn="ctr"/>
            <a:endParaRPr kumimoji="1" lang="zh-CN" altLang="en-US" sz="4800" dirty="0" smtClean="0">
              <a:solidFill>
                <a:schemeClr val="bg1"/>
              </a:solidFill>
              <a:latin typeface="Segoe Script" panose="020B0504020000000003" pitchFamily="3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958" y="600903"/>
            <a:ext cx="1462500" cy="10912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0088315" y="600903"/>
            <a:ext cx="1462500" cy="109125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36900">
            <a:off x="5438666" y="1498053"/>
            <a:ext cx="1248750" cy="97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42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857250" y="959008"/>
            <a:ext cx="8229600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實習生福利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1180778" y="1530508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zh-TW" sz="20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超優辦公環境。每位實習生皆有自己的座位。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有機會免費參與公司理財講座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公司不定期會舉辦電影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會、戶外活動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輕鬆活潑的工作環境，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老闆鼓勵嘗試新想法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1"/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在職期間免費使用公司所提供的軟體 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市價約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萬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1"/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彈性工時，可依據你的排課調整！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以每周可進公司 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天為優先</a:t>
            </a:r>
            <a:r>
              <a:rPr lang="en-US" altLang="zh-TW" sz="16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1"/>
            <a:endParaRPr lang="en-US" altLang="zh-TW" sz="16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Picture 2" descr="http://www.cmoney.tw/jobs/images/cmoneytrain6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95"/>
          <a:stretch/>
        </p:blipFill>
        <p:spPr bwMode="auto">
          <a:xfrm>
            <a:off x="9353549" y="3987804"/>
            <a:ext cx="2838451" cy="218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圖片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48"/>
          <a:stretch/>
        </p:blipFill>
        <p:spPr>
          <a:xfrm>
            <a:off x="3000375" y="3987804"/>
            <a:ext cx="3099362" cy="2180735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304" y="3984689"/>
            <a:ext cx="3281245" cy="218385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4"/>
          <a:stretch/>
        </p:blipFill>
        <p:spPr>
          <a:xfrm>
            <a:off x="9525" y="3987804"/>
            <a:ext cx="2990850" cy="218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09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16498" y="884179"/>
            <a:ext cx="6103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zh-TW" altLang="en-US" sz="2800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請選擇 欲</a:t>
            </a:r>
            <a:r>
              <a:rPr lang="zh-TW" altLang="en-US" sz="2800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參加面試的組別</a:t>
            </a:r>
            <a:r>
              <a:rPr lang="en-US" altLang="zh-CN" sz="2800" b="1" dirty="0" smtClean="0">
                <a:solidFill>
                  <a:srgbClr val="FFFF99"/>
                </a:solidFill>
                <a:latin typeface="新蒂小丸子小学版" panose="03000600000000000000" pitchFamily="66" charset="-122"/>
                <a:ea typeface="新蒂小丸子小学版" panose="03000600000000000000" pitchFamily="66" charset="-122"/>
              </a:rPr>
              <a:t>︰</a:t>
            </a:r>
            <a:endParaRPr lang="zh-CN" altLang="en-US" sz="1600" b="1" dirty="0">
              <a:solidFill>
                <a:srgbClr val="FFFF99"/>
              </a:solidFill>
              <a:latin typeface="Segoe Script" panose="020B0504020000000003" pitchFamily="34" charset="0"/>
            </a:endParaRPr>
          </a:p>
        </p:txBody>
      </p:sp>
      <p:pic>
        <p:nvPicPr>
          <p:cNvPr id="7" name="组合 29"/>
          <p:cNvPicPr>
            <a:picLocks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2187572"/>
            <a:ext cx="3582217" cy="2994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1552575" y="3178598"/>
            <a:ext cx="1712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粉專組</a:t>
            </a:r>
            <a:endParaRPr lang="zh-CN" altLang="en-US" sz="1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417692">
            <a:off x="9596081" y="4782011"/>
            <a:ext cx="1417500" cy="1068750"/>
          </a:xfrm>
          <a:prstGeom prst="rect">
            <a:avLst/>
          </a:prstGeom>
        </p:spPr>
      </p:pic>
      <p:sp>
        <p:nvSpPr>
          <p:cNvPr id="14" name="文本框 9"/>
          <p:cNvSpPr txBox="1"/>
          <p:nvPr/>
        </p:nvSpPr>
        <p:spPr>
          <a:xfrm>
            <a:off x="2840672" y="2464895"/>
            <a:ext cx="1006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財經</a:t>
            </a:r>
            <a:r>
              <a:rPr lang="zh-TW" altLang="en-US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endParaRPr lang="zh-CN" altLang="en-US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文本框 9"/>
          <p:cNvSpPr txBox="1"/>
          <p:nvPr/>
        </p:nvSpPr>
        <p:spPr>
          <a:xfrm>
            <a:off x="4278449" y="2980856"/>
            <a:ext cx="8563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專案</a:t>
            </a:r>
            <a:r>
              <a:rPr lang="zh-TW" altLang="en-US" sz="16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</a:t>
            </a:r>
            <a:endParaRPr lang="zh-CN" altLang="en-US" sz="1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495925" y="1601243"/>
            <a:ext cx="6096000" cy="38318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粉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專組 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主要任務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經營粉絲團 </a:t>
            </a: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大量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接觸各類文章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、獨立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撰稿寫文的能力。</a:t>
            </a:r>
          </a:p>
          <a:p>
            <a:pPr>
              <a:lnSpc>
                <a:spcPct val="150000"/>
              </a:lnSpc>
            </a:pP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財經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 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主要任務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自己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學投資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也能用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最簡單的文字教人投資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行銷專案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需求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2~3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–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主要任務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未知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刺激吧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~)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等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你來，就知道要做什麼了！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059747" y="5830658"/>
            <a:ext cx="6096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zh-TW" altLang="en-US" sz="1400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實際工作</a:t>
            </a:r>
            <a:r>
              <a:rPr lang="zh-TW" altLang="en-US" sz="1400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內容，會在錄取後，針對個人興趣與專長做出任務的</a:t>
            </a:r>
            <a:r>
              <a:rPr lang="zh-TW" altLang="en-US" sz="1400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指派喔</a:t>
            </a:r>
            <a:endParaRPr lang="zh-TW" altLang="en-US" sz="1400" dirty="0">
              <a:solidFill>
                <a:srgbClr val="FFFF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75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983" y="392712"/>
            <a:ext cx="1462500" cy="109125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0250240" y="308752"/>
            <a:ext cx="1462500" cy="1091250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364929" y="623544"/>
            <a:ext cx="5760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你想成為我們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 夥伴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嗎？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771125" y="1085209"/>
            <a:ext cx="57606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那</a:t>
            </a:r>
            <a:r>
              <a:rPr lang="zh-TW" altLang="en-US" sz="3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就聯繫我們吧！</a:t>
            </a:r>
            <a:endParaRPr lang="zh-TW" altLang="en-US" sz="32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23358" y="1998700"/>
            <a:ext cx="9062882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招募時間 </a:t>
            </a:r>
            <a:r>
              <a:rPr lang="en-US" altLang="zh-TW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日至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月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 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將個人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履歷、相關作品，製作成簡報檔。並請於其中說明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為何想應徵這個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職務。     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寄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至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Email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rebecca@cmoney.com.tw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Rebecca 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分機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353)</a:t>
            </a:r>
          </a:p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信件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主旨為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en-US" altLang="zh-TW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en-US" altLang="zh-TW" dirty="0" err="1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r>
              <a:rPr lang="en-US" altLang="zh-TW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</a:t>
            </a:r>
            <a:r>
              <a:rPr lang="zh-TW" altLang="en-US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實習生</a:t>
            </a:r>
            <a:r>
              <a:rPr lang="zh-TW" altLang="en-US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  <a:r>
              <a:rPr lang="en-US" altLang="zh-TW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r>
              <a:rPr lang="zh-TW" altLang="en-US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r>
              <a:rPr lang="en-US" altLang="zh-TW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_</a:t>
            </a:r>
            <a:r>
              <a:rPr lang="zh-TW" altLang="en-US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欲參加面試的組別。   </a:t>
            </a:r>
            <a:endParaRPr lang="en-US" altLang="zh-TW" dirty="0" smtClean="0">
              <a:solidFill>
                <a:srgbClr val="FFFF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通知方式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天內，以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mail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或電話通知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面試時間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如通過面試者，時間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可配合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者也可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先來實習</a:t>
            </a: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審核相關資料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面試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後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，符合者皆會於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2016/6/30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日前，接收到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通知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u"/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月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日開始為正式實習時間，請預留給我們！</a:t>
            </a: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 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實習時間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 3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個月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~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半年以上，可長期實習者優先考量 </a:t>
            </a:r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    </a:t>
            </a:r>
          </a:p>
          <a:p>
            <a:pPr>
              <a:lnSpc>
                <a:spcPct val="150000"/>
              </a:lnSpc>
            </a:pP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2980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840239" y="866775"/>
            <a:ext cx="4118435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你或許會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好奇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我們為什麼要特地做投影片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和你做介紹？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因為有些事一定要分享給</a:t>
            </a:r>
            <a:r>
              <a:rPr lang="zh-TW" altLang="en-US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en-US" altLang="zh-TW" sz="24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3" name="矩形 2"/>
          <p:cNvSpPr/>
          <p:nvPr/>
        </p:nvSpPr>
        <p:spPr>
          <a:xfrm>
            <a:off x="1666875" y="3410308"/>
            <a:ext cx="3474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公司創辦人 深深吸引我們的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理念</a:t>
            </a:r>
            <a:endParaRPr lang="zh-TW" altLang="en-US" b="1" dirty="0">
              <a:solidFill>
                <a:schemeClr val="accent6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515" y="0"/>
            <a:ext cx="4914000" cy="6857999"/>
          </a:xfrm>
          <a:prstGeom prst="rect">
            <a:avLst/>
          </a:prstGeom>
        </p:spPr>
      </p:pic>
      <p:cxnSp>
        <p:nvCxnSpPr>
          <p:cNvPr id="5" name="直線接點 4"/>
          <p:cNvCxnSpPr/>
          <p:nvPr/>
        </p:nvCxnSpPr>
        <p:spPr>
          <a:xfrm>
            <a:off x="7000875" y="1057275"/>
            <a:ext cx="13335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向右箭號 5"/>
          <p:cNvSpPr/>
          <p:nvPr/>
        </p:nvSpPr>
        <p:spPr>
          <a:xfrm>
            <a:off x="2671036" y="3349705"/>
            <a:ext cx="3456384" cy="1800200"/>
          </a:xfrm>
          <a:prstGeom prst="rightArrow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61868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62250" y="2035314"/>
            <a:ext cx="6096000" cy="264687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你對 </a:t>
            </a:r>
            <a:r>
              <a:rPr lang="zh-TW" altLang="en-US" sz="6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投資</a:t>
            </a:r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很有興趣嗎？</a:t>
            </a:r>
            <a:endParaRPr lang="en-US" altLang="zh-TW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if</a:t>
            </a:r>
            <a:r>
              <a:rPr lang="zh-TW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Yes</a:t>
            </a:r>
            <a:r>
              <a:rPr lang="zh-TW" altLang="en-US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, then…</a:t>
            </a:r>
            <a:endParaRPr lang="zh-TW" altLang="en-US"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5858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向右箭號 1"/>
          <p:cNvSpPr/>
          <p:nvPr/>
        </p:nvSpPr>
        <p:spPr>
          <a:xfrm>
            <a:off x="3374182" y="2871217"/>
            <a:ext cx="2808312" cy="2376264"/>
          </a:xfrm>
          <a:prstGeom prst="rightArrow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3" name="資料庫圖表 2"/>
          <p:cNvGraphicFramePr/>
          <p:nvPr>
            <p:extLst>
              <p:ext uri="{D42A27DB-BD31-4B8C-83A1-F6EECF244321}">
                <p14:modId xmlns:p14="http://schemas.microsoft.com/office/powerpoint/2010/main" val="1338426921"/>
              </p:ext>
            </p:extLst>
          </p:nvPr>
        </p:nvGraphicFramePr>
        <p:xfrm>
          <a:off x="5246390" y="197556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3302174" y="3572133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C0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實習生能學到的</a:t>
            </a:r>
            <a:endParaRPr lang="zh-TW" altLang="en-US" sz="2800" b="1" dirty="0">
              <a:solidFill>
                <a:srgbClr val="C0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518198" y="4014634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/>
              <a:t>Know</a:t>
            </a:r>
            <a:r>
              <a:rPr lang="zh-TW" altLang="en-US" sz="3200" b="1" dirty="0" smtClean="0"/>
              <a:t> </a:t>
            </a:r>
            <a:r>
              <a:rPr lang="en-US" altLang="zh-TW" sz="3200" b="1" dirty="0" smtClean="0"/>
              <a:t>How</a:t>
            </a:r>
            <a:endParaRPr lang="zh-TW" altLang="en-US" sz="3200" b="1" dirty="0"/>
          </a:p>
        </p:txBody>
      </p:sp>
      <p:grpSp>
        <p:nvGrpSpPr>
          <p:cNvPr id="6" name="群組 5"/>
          <p:cNvGrpSpPr/>
          <p:nvPr/>
        </p:nvGrpSpPr>
        <p:grpSpPr>
          <a:xfrm rot="719282">
            <a:off x="9327199" y="2066009"/>
            <a:ext cx="1592756" cy="1592756"/>
            <a:chOff x="2454821" y="178981"/>
            <a:chExt cx="1592756" cy="1592756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7" name="圖案 6"/>
            <p:cNvSpPr/>
            <p:nvPr/>
          </p:nvSpPr>
          <p:spPr>
            <a:xfrm rot="20700000">
              <a:off x="2454821" y="178981"/>
              <a:ext cx="1592756" cy="1592756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圖案 4"/>
            <p:cNvSpPr/>
            <p:nvPr/>
          </p:nvSpPr>
          <p:spPr>
            <a:xfrm>
              <a:off x="2804160" y="528320"/>
              <a:ext cx="894080" cy="89408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5400" tIns="25400" rIns="25400" bIns="254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16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撰寫</a:t>
              </a:r>
              <a:r>
                <a:rPr lang="zh-TW" altLang="en-US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文章</a:t>
              </a:r>
              <a:r>
                <a:rPr lang="zh-TW" altLang="en-US" sz="2800" b="1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能力</a:t>
              </a:r>
              <a:endParaRPr lang="zh-TW" altLang="en-US" sz="2800" b="1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2" name="標題 1"/>
          <p:cNvSpPr txBox="1">
            <a:spLocks/>
          </p:cNvSpPr>
          <p:nvPr/>
        </p:nvSpPr>
        <p:spPr>
          <a:xfrm>
            <a:off x="717687" y="873135"/>
            <a:ext cx="8229600" cy="115212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TW" sz="3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We</a:t>
            </a:r>
            <a:r>
              <a:rPr lang="zh-TW" altLang="en-US" sz="3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have</a:t>
            </a:r>
            <a:r>
              <a:rPr lang="zh-TW" altLang="en-US" sz="3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3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2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PLAN</a:t>
            </a:r>
            <a: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32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我們要辦一個 </a:t>
            </a:r>
            <a:r>
              <a:rPr lang="zh-TW" altLang="en-US" sz="4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菁英培訓計畫</a:t>
            </a:r>
            <a:endParaRPr lang="zh-TW" altLang="en-US" sz="4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191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96989" y="6017889"/>
            <a:ext cx="76264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www.1ppt.com/jiaoan/ 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www.1ppt.cn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62150" y="1580566"/>
            <a:ext cx="29527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0000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1</a:t>
            </a:r>
            <a:r>
              <a:rPr lang="en-US" altLang="zh-TW" sz="10000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.</a:t>
            </a:r>
            <a:endParaRPr lang="zh-CN" altLang="en-US" sz="10000" dirty="0">
              <a:solidFill>
                <a:schemeClr val="bg1"/>
              </a:solidFill>
              <a:latin typeface="Segoe Script" panose="020B0504020000000003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38525" y="2057620"/>
            <a:ext cx="73437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先看看</a:t>
            </a:r>
            <a:r>
              <a:rPr lang="en-US" altLang="zh-TW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</a:t>
            </a:r>
            <a:r>
              <a:rPr lang="zh-TW" altLang="zh-TW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這些</a:t>
            </a:r>
            <a:r>
              <a:rPr lang="zh-TW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sz="4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症狀</a:t>
            </a:r>
            <a:r>
              <a:rPr lang="zh-TW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</a:t>
            </a:r>
            <a:r>
              <a:rPr lang="zh-TW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都</a:t>
            </a:r>
            <a:r>
              <a:rPr lang="zh-TW" altLang="zh-TW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有嗎…？</a:t>
            </a:r>
          </a:p>
        </p:txBody>
      </p:sp>
    </p:spTree>
    <p:extLst>
      <p:ext uri="{BB962C8B-B14F-4D97-AF65-F5344CB8AC3E}">
        <p14:creationId xmlns:p14="http://schemas.microsoft.com/office/powerpoint/2010/main" val="41807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90621" y="996940"/>
            <a:ext cx="1003935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zh-TW" altLang="zh-TW" sz="20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數位行銷</a:t>
            </a:r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有極強的</a:t>
            </a: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興趣</a:t>
            </a:r>
            <a:endParaRPr lang="en-US" altLang="zh-TW" sz="20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/>
            </a:pPr>
            <a:endParaRPr lang="zh-TW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具</a:t>
            </a:r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時事敏感度，對各種新知識都有好奇心</a:t>
            </a:r>
            <a:endParaRPr lang="en-US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看到</a:t>
            </a: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好玩、實用的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0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覺得</a:t>
            </a:r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不分享對不起朋友</a:t>
            </a:r>
            <a:r>
              <a:rPr lang="zh-TW" altLang="en-US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不</a:t>
            </a:r>
            <a:r>
              <a:rPr lang="en-US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PO</a:t>
            </a:r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出來手會</a:t>
            </a: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癢</a:t>
            </a:r>
            <a:endParaRPr lang="en-US" altLang="zh-TW" sz="20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 startAt="3"/>
            </a:pP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富</a:t>
            </a:r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想像力、文筆清晰，喜歡</a:t>
            </a:r>
            <a:r>
              <a:rPr lang="zh-TW" altLang="zh-TW" sz="20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文字創作與</a:t>
            </a:r>
            <a:r>
              <a:rPr lang="zh-TW" altLang="zh-TW" sz="200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閱讀</a:t>
            </a:r>
            <a:endParaRPr lang="en-US" altLang="zh-TW" sz="2000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 startAt="3"/>
            </a:pPr>
            <a:endParaRPr lang="zh-TW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 startAt="4"/>
            </a:pP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覺得</a:t>
            </a:r>
            <a:r>
              <a:rPr lang="zh-TW" altLang="zh-TW" sz="20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錢難賺</a:t>
            </a:r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，可以不要一輩子只領死薪水嗎</a:t>
            </a: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TW" sz="20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 startAt="4"/>
            </a:pPr>
            <a:endParaRPr lang="zh-TW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457200" indent="-457200">
              <a:buAutoNum type="arabicPeriod" startAt="5"/>
            </a:pP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聽到</a:t>
            </a:r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「投資理財」，朋友快睡著，我卻超熱血</a:t>
            </a:r>
            <a:r>
              <a:rPr lang="zh-TW" altLang="zh-TW" sz="20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20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r"/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如果以上特質你都有，那還等什麼？</a:t>
            </a:r>
          </a:p>
          <a:p>
            <a:pPr algn="r"/>
            <a:r>
              <a:rPr lang="zh-TW" altLang="zh-TW" sz="2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快加入我們的「菁英培訓計畫」吧！</a:t>
            </a:r>
            <a:endParaRPr lang="zh-TW" altLang="zh-TW" sz="20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850" y="1524000"/>
            <a:ext cx="3152775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95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96989" y="6017889"/>
            <a:ext cx="76264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模板下载：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www.1ppt.com/moban/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行业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www.1ppt.com/hangye/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节日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模板：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www.1ppt.com/jieri/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素材下载：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www.1ppt.com/sucai/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背景图片：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www.1ppt.com/beijing/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图表下载：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www.1ppt.com/tubiao/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优秀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www.1ppt.com/xiazai/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www.1ppt.com/powerpoint/    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Word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教程：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www.1ppt.com/word/              Excel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教程：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www.1ppt.com/excel/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资料下载：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www.1ppt.com/ziliao/                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课件下载：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www.1ppt.com/kejian/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范文下载：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www.1ppt.com/fanwen/             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试卷下载：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www.1ppt.com/shiti/ 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教案下载：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www.1ppt.com/jiaoan/  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    PPT</a:t>
            </a:r>
            <a:r>
              <a:rPr kumimoji="0" lang="zh-CN" altLang="en-US" sz="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论坛：</a:t>
            </a:r>
            <a:r>
              <a:rPr kumimoji="0" lang="en-US" altLang="zh-CN" sz="1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www.1ppt.cn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endParaRPr kumimoji="0" lang="zh-CN" altLang="en-US" sz="1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962150" y="1580566"/>
            <a:ext cx="29527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0000" dirty="0" smtClean="0">
                <a:solidFill>
                  <a:schemeClr val="bg1"/>
                </a:solidFill>
                <a:latin typeface="Segoe Script" panose="020B0504020000000003" pitchFamily="34" charset="0"/>
              </a:rPr>
              <a:t>2.</a:t>
            </a:r>
            <a:endParaRPr lang="zh-CN" altLang="en-US" sz="10000" dirty="0">
              <a:solidFill>
                <a:schemeClr val="bg1"/>
              </a:solidFill>
              <a:latin typeface="Segoe Script" panose="020B0504020000000003" pitchFamily="3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38525" y="2057620"/>
            <a:ext cx="73437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endParaRPr lang="en-US" altLang="zh-TW" sz="4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</a:t>
            </a:r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是一</a:t>
            </a:r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間</a:t>
            </a:r>
            <a:endParaRPr lang="en-US" altLang="zh-TW" sz="4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怎樣的公司 </a:t>
            </a:r>
            <a:r>
              <a:rPr lang="en-US" altLang="zh-TW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zh-TW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1883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420" y="4402251"/>
            <a:ext cx="6900188" cy="201759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563934" y="727412"/>
            <a:ext cx="8886826" cy="2816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err="1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r>
              <a:rPr lang="zh-TW" altLang="en-US" sz="24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價值觀</a:t>
            </a:r>
            <a:endParaRPr lang="zh-TW" altLang="en-US" sz="24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的團隊從設計、研發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產品行銷與服務各階段，注重每一個創新的可能性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投資理財是影響每個人終身的一件大事，</a:t>
            </a:r>
            <a:endParaRPr lang="en-US" altLang="zh-TW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我們認為這個領域仍有很多改善的空間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，值得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更多人一起攜手合作去創造改變。</a:t>
            </a:r>
          </a:p>
          <a:p>
            <a:pPr>
              <a:lnSpc>
                <a:spcPct val="150000"/>
              </a:lnSpc>
            </a:pPr>
            <a:endParaRPr lang="en-US" altLang="zh-TW" dirty="0" smtClean="0">
              <a:solidFill>
                <a:schemeClr val="bg1"/>
              </a:solidFill>
            </a:endParaRPr>
          </a:p>
          <a:p>
            <a:endParaRPr lang="en-US" altLang="zh-TW" dirty="0"/>
          </a:p>
        </p:txBody>
      </p:sp>
      <p:sp>
        <p:nvSpPr>
          <p:cNvPr id="7" name="矩形 6"/>
          <p:cNvSpPr/>
          <p:nvPr/>
        </p:nvSpPr>
        <p:spPr>
          <a:xfrm>
            <a:off x="1640134" y="3016517"/>
            <a:ext cx="9744075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 err="1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r>
              <a:rPr lang="zh-TW" altLang="en-US" sz="20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00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經營理念 </a:t>
            </a:r>
            <a:r>
              <a:rPr lang="en-US" altLang="zh-TW" sz="200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2000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en-US" sz="20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　　「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追求全體同仁精神與物質兩方面幸福的同時</a:t>
            </a:r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　　　　　　　　　　　　　　　為</a:t>
            </a:r>
            <a:r>
              <a:rPr lang="zh-TW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社會的發展與進步做出獨特的貢獻</a:t>
            </a:r>
            <a:r>
              <a:rPr lang="zh-TW" altLang="en-US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7315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135839" y="989222"/>
            <a:ext cx="49696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err="1" smtClean="0">
                <a:solidFill>
                  <a:srgbClr val="FFFF99"/>
                </a:solidFill>
                <a:latin typeface="Segoe Script" panose="020B0504020000000003" pitchFamily="34" charset="0"/>
              </a:rPr>
              <a:t>CMoney</a:t>
            </a:r>
            <a:r>
              <a:rPr lang="en-US" altLang="zh-TW" sz="3200" b="1" dirty="0">
                <a:solidFill>
                  <a:srgbClr val="FFFF99"/>
                </a:solidFill>
                <a:latin typeface="Segoe Script" panose="020B0504020000000003" pitchFamily="34" charset="0"/>
              </a:rPr>
              <a:t> </a:t>
            </a:r>
            <a:r>
              <a:rPr lang="zh-TW" altLang="en-US" sz="3200" b="1" dirty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</a:t>
            </a:r>
            <a:r>
              <a:rPr lang="zh-TW" altLang="en-US" sz="3200" b="1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教你 </a:t>
            </a:r>
            <a:r>
              <a:rPr lang="en-US" altLang="zh-TW" sz="3200" b="1" dirty="0" smtClean="0">
                <a:solidFill>
                  <a:srgbClr val="FFFF99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CN" altLang="en-US" sz="3200" b="1" dirty="0">
              <a:solidFill>
                <a:srgbClr val="FFFF99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菱形 4"/>
          <p:cNvSpPr/>
          <p:nvPr/>
        </p:nvSpPr>
        <p:spPr>
          <a:xfrm>
            <a:off x="4752975" y="4203700"/>
            <a:ext cx="3059387" cy="987618"/>
          </a:xfrm>
          <a:prstGeom prst="diamond">
            <a:avLst/>
          </a:prstGeom>
          <a:pattFill prst="wdUpDiag">
            <a:fgClr>
              <a:srgbClr val="0092C3"/>
            </a:fgClr>
            <a:bgClr>
              <a:srgbClr val="363636"/>
            </a:bgClr>
          </a:patt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6" name="菱形 5"/>
          <p:cNvSpPr/>
          <p:nvPr/>
        </p:nvSpPr>
        <p:spPr>
          <a:xfrm>
            <a:off x="4725988" y="3675063"/>
            <a:ext cx="3060871" cy="987617"/>
          </a:xfrm>
          <a:prstGeom prst="diamond">
            <a:avLst/>
          </a:prstGeom>
          <a:pattFill prst="wdUpDiag">
            <a:fgClr>
              <a:srgbClr val="0092C3"/>
            </a:fgClr>
            <a:bgClr>
              <a:srgbClr val="363636"/>
            </a:bgClr>
          </a:patt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7" name="菱形 6"/>
          <p:cNvSpPr/>
          <p:nvPr/>
        </p:nvSpPr>
        <p:spPr>
          <a:xfrm>
            <a:off x="4725989" y="3146425"/>
            <a:ext cx="3060872" cy="989103"/>
          </a:xfrm>
          <a:prstGeom prst="diamond">
            <a:avLst/>
          </a:prstGeom>
          <a:pattFill prst="wdUpDiag">
            <a:fgClr>
              <a:srgbClr val="0092C3"/>
            </a:fgClr>
            <a:bgClr>
              <a:srgbClr val="363636"/>
            </a:bgClr>
          </a:patt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8" name="菱形 7"/>
          <p:cNvSpPr/>
          <p:nvPr/>
        </p:nvSpPr>
        <p:spPr>
          <a:xfrm>
            <a:off x="4662488" y="2619375"/>
            <a:ext cx="3059387" cy="987618"/>
          </a:xfrm>
          <a:prstGeom prst="diamond">
            <a:avLst/>
          </a:prstGeom>
          <a:pattFill prst="wdUpDiag">
            <a:fgClr>
              <a:srgbClr val="0092C3"/>
            </a:fgClr>
            <a:bgClr>
              <a:srgbClr val="363636"/>
            </a:bgClr>
          </a:patt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grpSp>
        <p:nvGrpSpPr>
          <p:cNvPr id="9" name="组合 8"/>
          <p:cNvGrpSpPr>
            <a:grpSpLocks/>
          </p:cNvGrpSpPr>
          <p:nvPr/>
        </p:nvGrpSpPr>
        <p:grpSpPr bwMode="auto">
          <a:xfrm flipH="1" flipV="1">
            <a:off x="4225439" y="3255819"/>
            <a:ext cx="553500" cy="360889"/>
            <a:chOff x="3271234" y="2343955"/>
            <a:chExt cx="965915" cy="386367"/>
          </a:xfrm>
        </p:grpSpPr>
        <p:cxnSp>
          <p:nvCxnSpPr>
            <p:cNvPr id="10" name="直接连接符 9"/>
            <p:cNvCxnSpPr/>
            <p:nvPr/>
          </p:nvCxnSpPr>
          <p:spPr>
            <a:xfrm flipH="1">
              <a:off x="3760154" y="2730322"/>
              <a:ext cx="4769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3773783" y="2343955"/>
              <a:ext cx="0" cy="3863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>
              <a:off x="3271234" y="2343955"/>
              <a:ext cx="48892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>
            <a:grpSpLocks/>
          </p:cNvGrpSpPr>
          <p:nvPr/>
        </p:nvGrpSpPr>
        <p:grpSpPr bwMode="auto">
          <a:xfrm flipH="1">
            <a:off x="4276239" y="4697271"/>
            <a:ext cx="554476" cy="386136"/>
            <a:chOff x="3271234" y="2343955"/>
            <a:chExt cx="965915" cy="386367"/>
          </a:xfrm>
        </p:grpSpPr>
        <p:cxnSp>
          <p:nvCxnSpPr>
            <p:cNvPr id="14" name="直接连接符 13"/>
            <p:cNvCxnSpPr/>
            <p:nvPr/>
          </p:nvCxnSpPr>
          <p:spPr>
            <a:xfrm flipH="1">
              <a:off x="3760994" y="2730322"/>
              <a:ext cx="47615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V="1">
              <a:off x="3772898" y="2343955"/>
              <a:ext cx="0" cy="3863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/>
            <p:nvPr/>
          </p:nvCxnSpPr>
          <p:spPr>
            <a:xfrm flipH="1">
              <a:off x="3271234" y="2343955"/>
              <a:ext cx="4897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组合 16"/>
          <p:cNvGrpSpPr>
            <a:grpSpLocks/>
          </p:cNvGrpSpPr>
          <p:nvPr/>
        </p:nvGrpSpPr>
        <p:grpSpPr bwMode="auto">
          <a:xfrm flipV="1">
            <a:off x="7589921" y="2741431"/>
            <a:ext cx="553500" cy="360889"/>
            <a:chOff x="3271234" y="2343955"/>
            <a:chExt cx="965915" cy="386367"/>
          </a:xfrm>
        </p:grpSpPr>
        <p:cxnSp>
          <p:nvCxnSpPr>
            <p:cNvPr id="18" name="直接连接符 17"/>
            <p:cNvCxnSpPr/>
            <p:nvPr/>
          </p:nvCxnSpPr>
          <p:spPr>
            <a:xfrm flipH="1">
              <a:off x="3760154" y="2730322"/>
              <a:ext cx="47699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V="1">
              <a:off x="3773783" y="2343955"/>
              <a:ext cx="0" cy="3863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3271234" y="2343955"/>
              <a:ext cx="48892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组合 20"/>
          <p:cNvGrpSpPr>
            <a:grpSpLocks/>
          </p:cNvGrpSpPr>
          <p:nvPr/>
        </p:nvGrpSpPr>
        <p:grpSpPr bwMode="auto">
          <a:xfrm>
            <a:off x="7640721" y="4182883"/>
            <a:ext cx="554476" cy="386136"/>
            <a:chOff x="3271234" y="2343955"/>
            <a:chExt cx="965915" cy="386367"/>
          </a:xfrm>
        </p:grpSpPr>
        <p:cxnSp>
          <p:nvCxnSpPr>
            <p:cNvPr id="22" name="直接连接符 21"/>
            <p:cNvCxnSpPr/>
            <p:nvPr/>
          </p:nvCxnSpPr>
          <p:spPr>
            <a:xfrm flipH="1">
              <a:off x="3760994" y="2730322"/>
              <a:ext cx="476155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V="1">
              <a:off x="3772898" y="2343955"/>
              <a:ext cx="0" cy="386367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>
              <a:off x="3271234" y="2343955"/>
              <a:ext cx="489760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圆角矩形 25"/>
          <p:cNvSpPr/>
          <p:nvPr/>
        </p:nvSpPr>
        <p:spPr bwMode="auto">
          <a:xfrm>
            <a:off x="8176505" y="1657349"/>
            <a:ext cx="3081373" cy="1857376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27" name="TextBox 35"/>
          <p:cNvSpPr txBox="1"/>
          <p:nvPr/>
        </p:nvSpPr>
        <p:spPr bwMode="auto">
          <a:xfrm>
            <a:off x="8265407" y="2004997"/>
            <a:ext cx="290356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你如果學會 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利用 </a:t>
            </a:r>
            <a:r>
              <a:rPr lang="zh-TW" altLang="en-US" sz="1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資料庫</a:t>
            </a:r>
            <a:r>
              <a:rPr lang="zh-TW" altLang="en-US" sz="1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和簡單程式 </a:t>
            </a:r>
            <a:endParaRPr lang="en-US" altLang="zh-TW" sz="12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來檢測你的投資策略，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基本上 就打敗市場上 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成以上 道聽塗說的投資人了！</a:t>
            </a:r>
          </a:p>
          <a:p>
            <a:pPr algn="just">
              <a:defRPr/>
            </a:pPr>
            <a:endParaRPr lang="en-US" altLang="zh-TW" sz="12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defRPr/>
            </a:pPr>
            <a:r>
              <a:rPr lang="zh-TW" altLang="en-US" sz="1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 </a:t>
            </a:r>
            <a:r>
              <a:rPr lang="en-US" altLang="zh-TW" sz="1200" b="1" dirty="0" err="1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提供一個 </a:t>
            </a:r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defRPr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借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力科技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驗證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 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機會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zh-CN" sz="1200" dirty="0">
              <a:solidFill>
                <a:schemeClr val="bg1"/>
              </a:solidFill>
              <a:latin typeface="新蒂小丸子小学版" panose="03000600000000000000" pitchFamily="66" charset="-122"/>
              <a:ea typeface="新蒂小丸子小学版" panose="03000600000000000000" pitchFamily="66" charset="-122"/>
            </a:endParaRPr>
          </a:p>
        </p:txBody>
      </p:sp>
      <p:sp>
        <p:nvSpPr>
          <p:cNvPr id="28" name="文本框 28"/>
          <p:cNvSpPr txBox="1">
            <a:spLocks noChangeArrowheads="1"/>
          </p:cNvSpPr>
          <p:nvPr/>
        </p:nvSpPr>
        <p:spPr bwMode="auto">
          <a:xfrm>
            <a:off x="8195197" y="1659722"/>
            <a:ext cx="25122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 smtClean="0">
                <a:solidFill>
                  <a:srgbClr val="0092C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投資軟體</a:t>
            </a:r>
            <a:r>
              <a:rPr lang="zh-TW" altLang="en-US" b="1" dirty="0" smtClean="0">
                <a:solidFill>
                  <a:srgbClr val="0092C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教你用</a:t>
            </a:r>
            <a:endParaRPr lang="zh-CN" altLang="en-US" b="1" dirty="0">
              <a:solidFill>
                <a:srgbClr val="0092C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圆角矩形 28"/>
          <p:cNvSpPr/>
          <p:nvPr/>
        </p:nvSpPr>
        <p:spPr bwMode="auto">
          <a:xfrm>
            <a:off x="8176505" y="3799994"/>
            <a:ext cx="3329695" cy="1629256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0" name="TextBox 35"/>
          <p:cNvSpPr txBox="1"/>
          <p:nvPr/>
        </p:nvSpPr>
        <p:spPr bwMode="auto">
          <a:xfrm>
            <a:off x="8241491" y="4097194"/>
            <a:ext cx="351235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我們擁有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全台灣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流量</a:t>
            </a:r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數一數二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財經粉絲團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背後除了用心  </a:t>
            </a:r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更有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許多經營上的 </a:t>
            </a:r>
            <a:r>
              <a:rPr lang="en-US" altLang="zh-TW" sz="1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Know </a:t>
            </a:r>
            <a:r>
              <a:rPr lang="en-US" altLang="zh-TW" sz="1200" b="1" dirty="0" smtClean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How</a:t>
            </a:r>
          </a:p>
          <a:p>
            <a:endParaRPr lang="en-US" altLang="zh-TW" sz="1200" b="1" dirty="0" smtClean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 </a:t>
            </a:r>
            <a:r>
              <a:rPr lang="en-US" altLang="zh-TW" sz="1200" b="1" dirty="0" err="1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提供一個行銷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網路市場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的機會</a:t>
            </a:r>
          </a:p>
          <a:p>
            <a:endParaRPr lang="zh-TW" altLang="en-US" sz="12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文本框 28"/>
          <p:cNvSpPr txBox="1">
            <a:spLocks noChangeArrowheads="1"/>
          </p:cNvSpPr>
          <p:nvPr/>
        </p:nvSpPr>
        <p:spPr bwMode="auto">
          <a:xfrm>
            <a:off x="8241490" y="3817461"/>
            <a:ext cx="282655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b="1" dirty="0">
                <a:solidFill>
                  <a:srgbClr val="0092C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粉絲團經營</a:t>
            </a:r>
            <a:endParaRPr lang="zh-CN" altLang="en-US" b="1" dirty="0">
              <a:solidFill>
                <a:srgbClr val="0092C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圆角矩形 31"/>
          <p:cNvSpPr/>
          <p:nvPr/>
        </p:nvSpPr>
        <p:spPr bwMode="auto">
          <a:xfrm>
            <a:off x="970490" y="4387745"/>
            <a:ext cx="3274482" cy="1660630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3" name="TextBox 35"/>
          <p:cNvSpPr txBox="1"/>
          <p:nvPr/>
        </p:nvSpPr>
        <p:spPr bwMode="auto">
          <a:xfrm>
            <a:off x="980973" y="4697271"/>
            <a:ext cx="343193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希望給投資人新手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們</a:t>
            </a:r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得開心、學得紮實，</a:t>
            </a:r>
            <a:endParaRPr lang="en-US" altLang="zh-TW" sz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12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投入 活潑又簡單的 新手教學 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！</a:t>
            </a:r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小學堂聯結 </a:t>
            </a:r>
            <a:r>
              <a:rPr lang="en-US" altLang="zh-TW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http</a:t>
            </a:r>
            <a:r>
              <a:rPr lang="en-US" altLang="zh-TW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://</a:t>
            </a:r>
            <a:r>
              <a:rPr lang="en-US" altLang="zh-TW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2"/>
              </a:rPr>
              <a:t>cmy.tw/004x87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 </a:t>
            </a:r>
            <a:r>
              <a:rPr lang="en-US" altLang="zh-TW" sz="1200" b="1" dirty="0" err="1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r>
              <a:rPr lang="zh-TW" altLang="en-US" sz="12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提供一個分享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財商教育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的機會</a:t>
            </a:r>
          </a:p>
          <a:p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文本框 28"/>
          <p:cNvSpPr txBox="1">
            <a:spLocks noChangeArrowheads="1"/>
          </p:cNvSpPr>
          <p:nvPr/>
        </p:nvSpPr>
        <p:spPr bwMode="auto">
          <a:xfrm>
            <a:off x="980973" y="4401246"/>
            <a:ext cx="266714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TW" altLang="en-US" b="1" dirty="0">
                <a:solidFill>
                  <a:srgbClr val="0092C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投資網誌經營</a:t>
            </a:r>
            <a:endParaRPr lang="zh-CN" altLang="en-US" b="1" dirty="0">
              <a:solidFill>
                <a:srgbClr val="0092C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圆角矩形 34"/>
          <p:cNvSpPr/>
          <p:nvPr/>
        </p:nvSpPr>
        <p:spPr bwMode="auto">
          <a:xfrm>
            <a:off x="781050" y="2400300"/>
            <a:ext cx="3425081" cy="1610399"/>
          </a:xfrm>
          <a:prstGeom prst="roundRect">
            <a:avLst>
              <a:gd name="adj" fmla="val 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6" name="TextBox 35"/>
          <p:cNvSpPr txBox="1"/>
          <p:nvPr/>
        </p:nvSpPr>
        <p:spPr bwMode="auto">
          <a:xfrm>
            <a:off x="821606" y="2820605"/>
            <a:ext cx="357224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由於 我們公司在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軟體製作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</a:t>
            </a:r>
            <a:r>
              <a:rPr lang="en-US" altLang="zh-TW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『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全台最頂尖的優勢</a:t>
            </a:r>
            <a:r>
              <a:rPr lang="en-US" altLang="zh-TW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』</a:t>
            </a:r>
          </a:p>
          <a:p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所以 許多</a:t>
            </a:r>
            <a:r>
              <a:rPr lang="zh-TW" altLang="en-US" sz="1200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投資達人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都選擇和我們</a:t>
            </a:r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合作</a:t>
            </a:r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→ </a:t>
            </a:r>
            <a:r>
              <a:rPr lang="en-US" altLang="zh-TW" sz="12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CMoney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提供一個和 </a:t>
            </a:r>
            <a:r>
              <a:rPr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真實市場</a:t>
            </a:r>
            <a:r>
              <a:rPr lang="zh-TW" altLang="en-US" sz="12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接觸的機會</a:t>
            </a:r>
          </a:p>
          <a:p>
            <a:endParaRPr lang="en-US" altLang="zh-TW" sz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文本框 28"/>
          <p:cNvSpPr txBox="1">
            <a:spLocks noChangeArrowheads="1"/>
          </p:cNvSpPr>
          <p:nvPr/>
        </p:nvSpPr>
        <p:spPr bwMode="auto">
          <a:xfrm>
            <a:off x="781050" y="2497439"/>
            <a:ext cx="45443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TW" altLang="en-US" b="1" dirty="0" smtClean="0">
                <a:solidFill>
                  <a:srgbClr val="0092C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實際</a:t>
            </a:r>
            <a:r>
              <a:rPr lang="zh-TW" altLang="en-US" b="1" dirty="0">
                <a:solidFill>
                  <a:srgbClr val="0092C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學習投資</a:t>
            </a:r>
          </a:p>
          <a:p>
            <a:endParaRPr lang="zh-TW" altLang="en-US" b="1" dirty="0">
              <a:solidFill>
                <a:srgbClr val="0092C3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1317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第一PPT模板网：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864</Words>
  <Application>Microsoft Office PowerPoint</Application>
  <PresentationFormat>自訂</PresentationFormat>
  <Paragraphs>134</Paragraphs>
  <Slides>12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12</vt:i4>
      </vt:variant>
    </vt:vector>
  </HeadingPairs>
  <TitlesOfParts>
    <vt:vector size="14" baseType="lpstr">
      <vt:lpstr>第一PPT模板网：www.1ppt.com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www.1ppt.com</dc:creator>
  <dc:description>第一PPT模板网：www.1ppt.com</dc:description>
  <cp:lastModifiedBy>user1</cp:lastModifiedBy>
  <cp:revision>41</cp:revision>
  <dcterms:created xsi:type="dcterms:W3CDTF">2015-08-19T07:17:53Z</dcterms:created>
  <dcterms:modified xsi:type="dcterms:W3CDTF">2016-04-28T05:53:42Z</dcterms:modified>
</cp:coreProperties>
</file>